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753" r:id="rId2"/>
  </p:sldMasterIdLst>
  <p:sldIdLst>
    <p:sldId id="266" r:id="rId3"/>
    <p:sldId id="267" r:id="rId4"/>
    <p:sldId id="256" r:id="rId5"/>
    <p:sldId id="257" r:id="rId6"/>
    <p:sldId id="336" r:id="rId7"/>
    <p:sldId id="342" r:id="rId8"/>
    <p:sldId id="339" r:id="rId9"/>
    <p:sldId id="259" r:id="rId10"/>
    <p:sldId id="341" r:id="rId11"/>
    <p:sldId id="261" r:id="rId12"/>
    <p:sldId id="262" r:id="rId13"/>
    <p:sldId id="283" r:id="rId14"/>
    <p:sldId id="272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374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83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7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49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19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13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2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0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62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514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86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83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4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36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68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82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0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3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9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0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6BE41-2B84-4EBF-A7C2-24E0A398D4D7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76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DFE8D-4BC9-44B7-A727-A7AF7E3E5A89}" type="datetimeFigureOut">
              <a:rPr lang="pt-BR" smtClean="0"/>
              <a:t>16/04/2021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96985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gif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6" name="Rectangle 95">
            <a:extLst>
              <a:ext uri="{FF2B5EF4-FFF2-40B4-BE49-F238E27FC236}">
                <a16:creationId xmlns:a16="http://schemas.microsoft.com/office/drawing/2014/main" id="{A93898FF-D987-4B0E-BFB4-85F5EB356D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A2B3EA3-FEBF-40E2-B80F-9D802CF67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5516C1EB-8D62-4BF0-92B5-02E6AE43B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62380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A737E5B8-8F31-4942-B159-B213C4D6D8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D12128B6-ED88-4712-866F-66C86EE346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678" y="0"/>
            <a:ext cx="11145980" cy="6870723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ditora Betel - Livraria Evangélica - Edificando a Casa de Deus">
            <a:extLst>
              <a:ext uri="{FF2B5EF4-FFF2-40B4-BE49-F238E27FC236}">
                <a16:creationId xmlns:a16="http://schemas.microsoft.com/office/drawing/2014/main" id="{9F7C0866-040B-46AE-9461-AA858DD28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129" y="406575"/>
            <a:ext cx="6065979" cy="154512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Menina segurando placa">
            <a:extLst>
              <a:ext uri="{FF2B5EF4-FFF2-40B4-BE49-F238E27FC236}">
                <a16:creationId xmlns:a16="http://schemas.microsoft.com/office/drawing/2014/main" id="{358706F8-EC5C-4489-B7D8-314826A7A5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92" y="134039"/>
            <a:ext cx="4381718" cy="763836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Título 1"/>
          <p:cNvSpPr>
            <a:spLocks noGrp="1"/>
          </p:cNvSpPr>
          <p:nvPr>
            <p:ph type="subTitle" idx="1"/>
          </p:nvPr>
        </p:nvSpPr>
        <p:spPr>
          <a:xfrm>
            <a:off x="5921764" y="3435361"/>
            <a:ext cx="5388974" cy="186997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lnSpcReduction="10000"/>
          </a:bodyPr>
          <a:lstStyle/>
          <a:p>
            <a:pPr algn="l"/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Assembleia de Deus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em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Bangu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. Pastor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Presidente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 Sósteni Silva</a:t>
            </a:r>
            <a:br>
              <a:rPr lang="en-US" sz="1700" dirty="0">
                <a:solidFill>
                  <a:schemeClr val="bg1">
                    <a:alpha val="70000"/>
                  </a:schemeClr>
                </a:solidFill>
              </a:rPr>
            </a:br>
            <a:br>
              <a:rPr lang="en-US" sz="1700" dirty="0">
                <a:solidFill>
                  <a:schemeClr val="bg1">
                    <a:alpha val="70000"/>
                  </a:schemeClr>
                </a:solidFill>
              </a:rPr>
            </a:b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Congregação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 da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Rua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 do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Registro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, 849. Pastor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Dirigente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 Júlio Cesar Medeiros</a:t>
            </a:r>
            <a:br>
              <a:rPr lang="en-US" sz="1700" dirty="0">
                <a:solidFill>
                  <a:schemeClr val="bg1">
                    <a:alpha val="70000"/>
                  </a:schemeClr>
                </a:solidFill>
              </a:rPr>
            </a:br>
            <a:br>
              <a:rPr lang="en-US" sz="1700" dirty="0">
                <a:solidFill>
                  <a:schemeClr val="bg1">
                    <a:alpha val="70000"/>
                  </a:schemeClr>
                </a:solidFill>
              </a:rPr>
            </a:b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Professor da EBD -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Trabalhador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: </a:t>
            </a:r>
            <a:r>
              <a:rPr lang="en-US" sz="1700" dirty="0" err="1">
                <a:solidFill>
                  <a:schemeClr val="bg1">
                    <a:alpha val="70000"/>
                  </a:schemeClr>
                </a:solidFill>
              </a:rPr>
              <a:t>Evandro</a:t>
            </a:r>
            <a:r>
              <a:rPr lang="en-US" sz="1700" dirty="0">
                <a:solidFill>
                  <a:schemeClr val="bg1">
                    <a:alpha val="70000"/>
                  </a:schemeClr>
                </a:solidFill>
              </a:rPr>
              <a:t> Vieira de Andrade</a:t>
            </a:r>
            <a:br>
              <a:rPr lang="en-US" sz="1400" dirty="0">
                <a:solidFill>
                  <a:schemeClr val="bg1">
                    <a:alpha val="70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alpha val="70000"/>
                  </a:schemeClr>
                </a:solidFill>
              </a:rPr>
              <a:t> 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70737" y="1585583"/>
            <a:ext cx="4050027" cy="236763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90000"/>
          </a:bodyPr>
          <a:lstStyle/>
          <a:p>
            <a:pPr algn="l"/>
            <a:r>
              <a:rPr lang="pt-BR" sz="4800" dirty="0"/>
              <a:t>Lição 3</a:t>
            </a:r>
            <a:br>
              <a:rPr lang="pt-BR" sz="4800" dirty="0"/>
            </a:br>
            <a:r>
              <a:rPr lang="pt-BR" sz="4800" dirty="0"/>
              <a:t>Joel, o profeta </a:t>
            </a:r>
            <a:br>
              <a:rPr lang="pt-BR" sz="4800" dirty="0"/>
            </a:br>
            <a:r>
              <a:rPr lang="pt-BR" sz="4800" dirty="0"/>
              <a:t>do arrependimento</a:t>
            </a:r>
          </a:p>
        </p:txBody>
      </p:sp>
    </p:spTree>
    <p:extLst>
      <p:ext uri="{BB962C8B-B14F-4D97-AF65-F5344CB8AC3E}">
        <p14:creationId xmlns:p14="http://schemas.microsoft.com/office/powerpoint/2010/main" val="630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pt-BR" sz="4000">
                <a:solidFill>
                  <a:srgbClr val="FFFFFF"/>
                </a:solidFill>
              </a:rPr>
              <a:t>3. A MENSAGEM DE JOEL PARA HOJE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10259" y="120316"/>
            <a:ext cx="7088973" cy="6075211"/>
          </a:xfrm>
        </p:spPr>
        <p:txBody>
          <a:bodyPr anchor="ctr">
            <a:normAutofit lnSpcReduction="10000"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Joel profetizou para os israelitas situações como: </a:t>
            </a:r>
            <a:r>
              <a:rPr lang="pt-BR" sz="1600" b="1" dirty="0">
                <a:solidFill>
                  <a:srgbClr val="FFC000"/>
                </a:solidFill>
              </a:rPr>
              <a:t>a invasão dos gafanhotos </a:t>
            </a:r>
            <a:r>
              <a:rPr lang="pt-BR" sz="1600" dirty="0">
                <a:solidFill>
                  <a:srgbClr val="FFC000"/>
                </a:solidFill>
              </a:rPr>
              <a:t>1.4), o Dia do Senhor, que viria como uma assolação </a:t>
            </a:r>
            <a:r>
              <a:rPr lang="pt-BR" sz="1600" dirty="0"/>
              <a:t>(JI 1.15); </a:t>
            </a:r>
            <a:r>
              <a:rPr lang="pt-BR" sz="1600" b="1" dirty="0"/>
              <a:t>a invasão de Israel pela Assíria </a:t>
            </a:r>
            <a:r>
              <a:rPr lang="pt-BR" sz="1600" dirty="0"/>
              <a:t>(JI 2.1-2), o juízo divino sobre as nações no final dos tempos (JI3.1-2,12). O livro deste profeta se divide em duas partes: na primeira delas, depois da devastação provocada pela invasão dos gafanhotos na região da Judeia, o profeta convida o povo ao luto e à súplica. A resposta de Deus e a promessa do fim da calamidade e a volta da abundância; na segunda parte, o livro de Joel apresenta o julgamento das nações e a vitória de Israel. </a:t>
            </a:r>
          </a:p>
          <a:p>
            <a:r>
              <a:rPr lang="pt-BR" sz="1600" dirty="0"/>
              <a:t>O contexto social da época de Joel era bem propicio para que sua mensagem fosse aplicável ainda hoje</a:t>
            </a:r>
            <a:r>
              <a:rPr lang="pt-BR" sz="1600" dirty="0">
                <a:solidFill>
                  <a:srgbClr val="FFC000"/>
                </a:solidFill>
              </a:rPr>
              <a:t>. Israel sofria com o domínio dos persas, e o povo se sentia ameaçado. A mensagem do profeta, porém, foi bem clara: </a:t>
            </a:r>
            <a:r>
              <a:rPr lang="pt-BR" sz="1600" b="1" dirty="0">
                <a:solidFill>
                  <a:srgbClr val="FFC000"/>
                </a:solidFill>
              </a:rPr>
              <a:t>Deus pode transformar qualquer situação quando Seus servos permanecem fiéis a Ele</a:t>
            </a:r>
            <a:r>
              <a:rPr lang="pt-BR" sz="1600" dirty="0">
                <a:solidFill>
                  <a:srgbClr val="FFC000"/>
                </a:solidFill>
              </a:rPr>
              <a:t>. </a:t>
            </a:r>
            <a:r>
              <a:rPr lang="pt-BR" sz="1600" dirty="0"/>
              <a:t>A crise, então, transformou-se em uma vitória definitiva (JI 3.28-32). A linguagem apocalíptica de Joel não deve interferir na compreensão do texto; para o cristão, as expressões: "</a:t>
            </a:r>
            <a:r>
              <a:rPr lang="pt-BR" sz="1600" b="1" dirty="0"/>
              <a:t>últimos tempos</a:t>
            </a:r>
            <a:r>
              <a:rPr lang="pt-BR" sz="1600" dirty="0"/>
              <a:t>" e "</a:t>
            </a:r>
            <a:r>
              <a:rPr lang="pt-BR" sz="1600" b="1" dirty="0"/>
              <a:t>fim do mundo</a:t>
            </a:r>
            <a:r>
              <a:rPr lang="pt-BR" sz="1600" dirty="0"/>
              <a:t>" são uma mensagem de esperança, </a:t>
            </a:r>
            <a:r>
              <a:rPr lang="pt-BR" sz="1600" b="1" dirty="0"/>
              <a:t>e não de desespero </a:t>
            </a:r>
            <a:r>
              <a:rPr lang="pt-BR" sz="1600" dirty="0"/>
              <a:t>(JI 2.1-11). O fim do mundo bíblico não é uma catástrofe, mas uma finalidade, um ponto de chegada, uma meta, que aponta para a volta de Cristo e a salvação do crente. </a:t>
            </a:r>
          </a:p>
          <a:p>
            <a:r>
              <a:rPr lang="pt-BR" sz="1600" dirty="0"/>
              <a:t>Por intermédio do profeta Joel, </a:t>
            </a:r>
            <a:r>
              <a:rPr lang="pt-BR" sz="1600" dirty="0">
                <a:solidFill>
                  <a:srgbClr val="FFC000"/>
                </a:solidFill>
              </a:rPr>
              <a:t>Deus convocou o povo ao arrependimento ontem e nos convoca também hoje. </a:t>
            </a:r>
            <a:r>
              <a:rPr lang="pt-BR" sz="1600" dirty="0"/>
              <a:t>Joel os exortou a não deixar que as dificuldades daquele tempo fossem esquecidas, mas sim repassadas para outros, que deveriam ser ensinados sobre os prejuízos que a desobediência às ordens divinas acarreta. </a:t>
            </a:r>
            <a:r>
              <a:rPr lang="pt-BR" sz="1600" dirty="0">
                <a:solidFill>
                  <a:srgbClr val="FFC000"/>
                </a:solidFill>
              </a:rPr>
              <a:t>Assim como no tempo de Joel, nós ainda temos tempo para nos arrepender de nossos pecados e de nossa infidelidade a Deus, assim: "O Senhor terá zelo da sua terra e se compadecerá do seu povo", JI 2.18. </a:t>
            </a:r>
            <a:r>
              <a:rPr lang="pt-BR" sz="1600" dirty="0"/>
              <a:t>A falta de temor demonstra o afasta- mento de Deus, por isso o cristão deve se arrepender e se converter dos maus caminhos se perceber que está longe de Deus (Os 12.6).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197C730-DA2D-4E3A-B33D-455B8F974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8" y="3994632"/>
            <a:ext cx="3616064" cy="257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pt-BR" sz="4000"/>
              <a:t>Conclusão	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pPr marL="342900" marR="0" lvl="0" indent="-342900" defTabSz="914400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/>
                <a:ea typeface="+mn-ea"/>
                <a:cs typeface="+mn-cs"/>
              </a:rPr>
              <a:t>Joel deixa claro que o arrependimento fundamental para que não sejamos consumidos pelo pecado. O profeta demonstra que todos os bens e posses podem sucumbir diante de uma nuvem de insetos, por exemplo, pois o juízo do Senhor é rigoroso. Por outro lado, por sua imensa misericórdia, Deus perdoa os nossos pecados quando nos arrependemos de coração.</a:t>
            </a:r>
          </a:p>
        </p:txBody>
      </p:sp>
      <p:pic>
        <p:nvPicPr>
          <p:cNvPr id="3074" name="Picture 2" descr="Perdão de Deus | O perdão de deus, Perdão, Misericórdia de deus">
            <a:extLst>
              <a:ext uri="{FF2B5EF4-FFF2-40B4-BE49-F238E27FC236}">
                <a16:creationId xmlns:a16="http://schemas.microsoft.com/office/drawing/2014/main" id="{5E3B73D7-E38E-46EC-8164-6B843D4EB3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6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4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" y="2977280"/>
            <a:ext cx="3742258" cy="367346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9B0377CA-A780-48DE-9C27-0A2D5CB5B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652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9281D261-09B9-4E23-9B76-9905B8141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2"/>
            <a:ext cx="6274591" cy="335160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Objetivo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lição</a:t>
            </a:r>
            <a:b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277327" y="4156276"/>
            <a:ext cx="6274592" cy="206164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algn="l"/>
            <a:r>
              <a:rPr lang="pt-BR" sz="4000" dirty="0">
                <a:solidFill>
                  <a:schemeClr val="bg1"/>
                </a:solidFill>
              </a:rPr>
              <a:t>Saber que a mensagem de arrependimento de Joel continua atual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m 7" descr="Jovem empresário segurando placa">
            <a:extLst>
              <a:ext uri="{FF2B5EF4-FFF2-40B4-BE49-F238E27FC236}">
                <a16:creationId xmlns:a16="http://schemas.microsoft.com/office/drawing/2014/main" id="{B63CA9DB-7947-41E4-B662-5341BA8460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790" y="355785"/>
            <a:ext cx="4832706" cy="7946005"/>
          </a:xfrm>
          <a:prstGeom prst="rect">
            <a:avLst/>
          </a:prstGeom>
        </p:spPr>
      </p:pic>
      <p:sp>
        <p:nvSpPr>
          <p:cNvPr id="4" name="Subtítulo 2"/>
          <p:cNvSpPr txBox="1">
            <a:spLocks/>
          </p:cNvSpPr>
          <p:nvPr/>
        </p:nvSpPr>
        <p:spPr>
          <a:xfrm>
            <a:off x="3178097" y="2464521"/>
            <a:ext cx="4415884" cy="19289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endParaRPr lang="en-US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Versículo-chave</a:t>
            </a:r>
            <a:endParaRPr lang="en-US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r>
              <a:rPr lang="pt-BR" dirty="0">
                <a:solidFill>
                  <a:schemeClr val="bg1"/>
                </a:solidFill>
              </a:rPr>
              <a:t>"E rasgai o vosso coração, e não os vossos vestidos, e convertei-vos ao Senhor, vosso Deus; porque ele é misericordioso, e compassivo", </a:t>
            </a:r>
            <a:r>
              <a:rPr lang="pt-BR" dirty="0" err="1">
                <a:solidFill>
                  <a:schemeClr val="bg1"/>
                </a:solidFill>
              </a:rPr>
              <a:t>Jl</a:t>
            </a:r>
            <a:r>
              <a:rPr lang="pt-BR" dirty="0">
                <a:solidFill>
                  <a:schemeClr val="bg1"/>
                </a:solidFill>
              </a:rPr>
              <a:t> 2.13</a:t>
            </a: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524000" y="906163"/>
            <a:ext cx="9144000" cy="18535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br>
              <a:rPr lang="pt-BR" sz="2000" dirty="0"/>
            </a:br>
            <a:r>
              <a:rPr lang="pt-BR" sz="2000" dirty="0"/>
              <a:t> </a:t>
            </a:r>
            <a:endParaRPr lang="pt-BR" sz="2000"/>
          </a:p>
        </p:txBody>
      </p:sp>
    </p:spTree>
    <p:extLst>
      <p:ext uri="{BB962C8B-B14F-4D97-AF65-F5344CB8AC3E}">
        <p14:creationId xmlns:p14="http://schemas.microsoft.com/office/powerpoint/2010/main" val="411278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BD - O Profeta JOEL - Pr Agnaldo Faissal - YouTube">
            <a:extLst>
              <a:ext uri="{FF2B5EF4-FFF2-40B4-BE49-F238E27FC236}">
                <a16:creationId xmlns:a16="http://schemas.microsoft.com/office/drawing/2014/main" id="{F1943D18-824E-463B-97F5-1764BAEAF7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2" r="2782"/>
          <a:stretch/>
        </p:blipFill>
        <p:spPr bwMode="auto">
          <a:xfrm>
            <a:off x="5797543" y="10"/>
            <a:ext cx="63941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>
                <a:solidFill>
                  <a:schemeClr val="tx1"/>
                </a:solidFill>
              </a:rPr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t-BR" sz="1600" dirty="0">
                <a:solidFill>
                  <a:srgbClr val="000000"/>
                </a:solidFill>
              </a:rPr>
              <a:t>Joel foi um dos mais antigos profetas escritores, tendo exercido seu ministério na Judeia, no princípio do reinado de Joás (2Rs 11-12). É provável que, na mocidade, ele tenha conhecido Elias e Eliseu. Joel profetizou quando uma grande seca assolava a terra, e uma praga de gafanhotos arruinou as plantações. </a:t>
            </a:r>
          </a:p>
          <a:p>
            <a:pPr marL="0" indent="0">
              <a:buNone/>
            </a:pPr>
            <a:r>
              <a:rPr lang="pt-BR" sz="1600" dirty="0">
                <a:solidFill>
                  <a:srgbClr val="000000"/>
                </a:solidFill>
              </a:rPr>
              <a:t>Embora antes Moisés (</a:t>
            </a:r>
            <a:r>
              <a:rPr lang="pt-BR" sz="1600" dirty="0" err="1">
                <a:solidFill>
                  <a:srgbClr val="000000"/>
                </a:solidFill>
              </a:rPr>
              <a:t>Dt</a:t>
            </a:r>
            <a:r>
              <a:rPr lang="pt-BR" sz="1600" dirty="0">
                <a:solidFill>
                  <a:srgbClr val="000000"/>
                </a:solidFill>
              </a:rPr>
              <a:t> 28.38-39) e Salomão (1Rs 8.37) tivessem feito menção à praga de gafanhotos como um castigo divino, na época de Joel, os israelitas não a reconheceram dessa maneira. A missão do profeta, então, foi mostrar que a triste condição da vida espiritual da nação foi a causa daquela praga. Joel exortou a nação ao arrependimento, um passo essencial para tornarem a se voltar para Deus. </a:t>
            </a:r>
          </a:p>
          <a:p>
            <a:pPr marL="0" indent="0">
              <a:buNone/>
            </a:pPr>
            <a:endParaRPr lang="pt-BR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03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ebate nas salas de aula - Colégio da Educação Infantil ao Ensino Médio na  Mooca">
            <a:extLst>
              <a:ext uri="{FF2B5EF4-FFF2-40B4-BE49-F238E27FC236}">
                <a16:creationId xmlns:a16="http://schemas.microsoft.com/office/drawing/2014/main" id="{879867EF-F744-4EE7-AF81-9A95A52A6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1" r="7390" b="-1"/>
          <a:stretch/>
        </p:blipFill>
        <p:spPr bwMode="auto">
          <a:xfrm>
            <a:off x="5797543" y="10"/>
            <a:ext cx="63941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>
                <a:solidFill>
                  <a:schemeClr val="tx1"/>
                </a:solidFill>
              </a:rPr>
              <a:t>Atividade em grupo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r>
              <a:rPr lang="pt-BR" sz="1600" dirty="0">
                <a:solidFill>
                  <a:srgbClr val="000000"/>
                </a:solidFill>
              </a:rPr>
              <a:t>Pergunte à classe se é possível que alguém preso por um delito grave (assassinato, estupro, sequestro) se arrependa e seja perdoado por Deus. Pergunte então, se isso será suficiente para que a pessoa seja liberada da prisão. Permita que debatam um pouco e, depois de ouvi-los, esclareça que o pecado tem consequências, e a pena pelos delitos deve ser cumprida perante os homens, mesmo tendo recebido o perdão de Deus. Aproveite para reforçar sobre as consequências de atitudes erradas, diante dos homens e diante de Deus. O ladrão que esteve ao lado de Jesus na cruz se arrependeu e recebeu do Senhor a garantia de entrar no Paraíso (</a:t>
            </a:r>
            <a:r>
              <a:rPr lang="pt-BR" sz="1600" dirty="0" err="1">
                <a:solidFill>
                  <a:srgbClr val="000000"/>
                </a:solidFill>
              </a:rPr>
              <a:t>Lc</a:t>
            </a:r>
            <a:r>
              <a:rPr lang="pt-BR" sz="1600" dirty="0">
                <a:solidFill>
                  <a:srgbClr val="000000"/>
                </a:solidFill>
              </a:rPr>
              <a:t> 23.40-43), mas isso não evitou que ele pagasse pelo seu erro ao morrer na cruz.</a:t>
            </a:r>
          </a:p>
        </p:txBody>
      </p:sp>
    </p:spTree>
    <p:extLst>
      <p:ext uri="{BB962C8B-B14F-4D97-AF65-F5344CB8AC3E}">
        <p14:creationId xmlns:p14="http://schemas.microsoft.com/office/powerpoint/2010/main" val="159260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84D9DB-B23C-48A9-8BA5-8B7AEFB19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pt-BR" sz="4100"/>
              <a:t>SUBSIDIO PARA O PROFESSOR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83210C0-35D1-4CB2-89BE-145BE5F93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endParaRPr lang="en-US" sz="2000"/>
          </a:p>
        </p:txBody>
      </p:sp>
      <p:pic>
        <p:nvPicPr>
          <p:cNvPr id="5" name="Espaço Reservado para Conteúdo 4" descr="Empresário com polegares pra cima">
            <a:extLst>
              <a:ext uri="{FF2B5EF4-FFF2-40B4-BE49-F238E27FC236}">
                <a16:creationId xmlns:a16="http://schemas.microsoft.com/office/drawing/2014/main" id="{E2CAE51F-EBB7-49F6-86B7-B370693CF2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4489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8" name="Straight Connector 11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C771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21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0383" y="0"/>
            <a:ext cx="8451607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374517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733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26E37FC-2B52-4123-B8A2-AD4E18D5D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6410" y="441129"/>
            <a:ext cx="6390623" cy="2080489"/>
          </a:xfrm>
        </p:spPr>
        <p:txBody>
          <a:bodyPr>
            <a:normAutofit fontScale="92500" lnSpcReduction="10000"/>
          </a:bodyPr>
          <a:lstStyle/>
          <a:p>
            <a:r>
              <a:rPr lang="pt-BR" sz="2400" dirty="0">
                <a:solidFill>
                  <a:srgbClr val="FFC000"/>
                </a:solidFill>
              </a:rPr>
              <a:t>O AUTOR</a:t>
            </a:r>
          </a:p>
          <a:p>
            <a:pPr marL="0" indent="0">
              <a:buNone/>
            </a:pPr>
            <a:r>
              <a:rPr lang="pt-BR" sz="2400" dirty="0"/>
              <a:t>Nada sabemos do profeta Joel, nem mesmo o tempo em que viveu. Por isso torna-se difícil a interpretação do que ele escreveu.</a:t>
            </a:r>
          </a:p>
          <a:p>
            <a:pPr marL="0" indent="0">
              <a:buNone/>
            </a:pPr>
            <a:r>
              <a:rPr lang="pt-BR" sz="2400" dirty="0"/>
              <a:t>Joel profetizou no reino de Judá(sul), perto dos anos 400 a 350 a.C.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2EAD452-3C21-4CB1-A107-79BF18DE9370}"/>
              </a:ext>
            </a:extLst>
          </p:cNvPr>
          <p:cNvSpPr txBox="1"/>
          <p:nvPr/>
        </p:nvSpPr>
        <p:spPr>
          <a:xfrm>
            <a:off x="554967" y="643465"/>
            <a:ext cx="2509025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Quem foi profeta  JOEL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AB610D8-25E8-4DE6-9F6C-58523EC019D9}"/>
              </a:ext>
            </a:extLst>
          </p:cNvPr>
          <p:cNvSpPr txBox="1"/>
          <p:nvPr/>
        </p:nvSpPr>
        <p:spPr>
          <a:xfrm>
            <a:off x="4421578" y="2723552"/>
            <a:ext cx="729835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rgbClr val="FFC000"/>
                </a:solidFill>
              </a:rPr>
              <a:t>PODEMOS DIVIDIR O LIVRO EM DUAS PARTES:</a:t>
            </a:r>
          </a:p>
          <a:p>
            <a:r>
              <a:rPr lang="pt-BR" sz="2000" dirty="0">
                <a:solidFill>
                  <a:srgbClr val="00B0F0"/>
                </a:solidFill>
              </a:rPr>
              <a:t>1ª parte </a:t>
            </a:r>
            <a:r>
              <a:rPr lang="pt-BR" sz="2000" dirty="0"/>
              <a:t>– corresponde aos dois primeiros capítulos. Narram, aqui, uma terrível invasão dos gafanhotos que devasta todas as plantações do país. Diante disso, Joel pede ao povo e aos sacerdotes, uma grande atitude de penitência e jejum, para que Javé tenha compaixão de seu povo. E Deus mostra a sua misericórdia e anuncia seu apoio.</a:t>
            </a:r>
          </a:p>
          <a:p>
            <a:r>
              <a:rPr lang="pt-BR" sz="2000" dirty="0">
                <a:solidFill>
                  <a:srgbClr val="00B0F0"/>
                </a:solidFill>
              </a:rPr>
              <a:t>2ª parte </a:t>
            </a:r>
            <a:r>
              <a:rPr lang="pt-BR" sz="2000" dirty="0"/>
              <a:t>– capítulos 3º e 4º, Joel descreve o julgamento de Deus sobre a nação e a vitória final. O “dia de Javé” é o dia do grande julgamento de Deus, onde, no lugar do exército do rei (gafanhotos), haverá o exército de Deus que estará presente no Dia do Julgamento, onde haverá salvação para todos (plantações novas e viçosas).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7EBB18A-BB3A-4D18-8E31-A439C3149165}"/>
              </a:ext>
            </a:extLst>
          </p:cNvPr>
          <p:cNvSpPr txBox="1"/>
          <p:nvPr/>
        </p:nvSpPr>
        <p:spPr>
          <a:xfrm>
            <a:off x="615684" y="2890391"/>
            <a:ext cx="2509025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Divisão do Livro</a:t>
            </a:r>
          </a:p>
        </p:txBody>
      </p:sp>
      <p:pic>
        <p:nvPicPr>
          <p:cNvPr id="4098" name="Picture 2" descr="BLOG DO APÓSTOLO EDSON: ESTUDANDO O LIVRO DO PROFETA JOEL...">
            <a:extLst>
              <a:ext uri="{FF2B5EF4-FFF2-40B4-BE49-F238E27FC236}">
                <a16:creationId xmlns:a16="http://schemas.microsoft.com/office/drawing/2014/main" id="{35F5A266-94AF-41AE-AC59-91A9F9DD0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07" y="3626868"/>
            <a:ext cx="3686175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96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0383" y="0"/>
            <a:ext cx="8451607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374517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6852" y="637762"/>
            <a:ext cx="2190782" cy="5576770"/>
          </a:xfrm>
        </p:spPr>
        <p:txBody>
          <a:bodyPr anchor="t">
            <a:normAutofit/>
          </a:bodyPr>
          <a:lstStyle/>
          <a:p>
            <a:r>
              <a:rPr lang="pt-BR" sz="2800">
                <a:solidFill>
                  <a:schemeClr val="bg1"/>
                </a:solidFill>
              </a:rPr>
              <a:t>1. A INVASÃO DOS GAFANHOTOS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733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54732" y="850052"/>
            <a:ext cx="6390623" cy="5326911"/>
          </a:xfrm>
        </p:spPr>
        <p:txBody>
          <a:bodyPr>
            <a:normAutofit/>
          </a:bodyPr>
          <a:lstStyle/>
          <a:p>
            <a:r>
              <a:rPr lang="pt-BR" sz="1500"/>
              <a:t>No tempo de Joel, a praga de gafanhotos assolava plantações inteiras em Judá. O que antes era de uma beleza rural in- tensa, transformou-se em uma terra de- vastada e de pessoas tristes. O gafanhoto é um inseto saltador, que se alimenta de vegetais. Ele tem quatro fases de vida, re- latadas distintamente em Joel 1.4, como se fossem quatro tipos diferentes de gafanhotos.</a:t>
            </a:r>
          </a:p>
          <a:p>
            <a:r>
              <a:rPr lang="pt-BR" sz="1500"/>
              <a:t> </a:t>
            </a:r>
            <a:r>
              <a:rPr lang="pt-BR" sz="1500" b="1"/>
              <a:t>1º) Cortador: </a:t>
            </a:r>
            <a:r>
              <a:rPr lang="pt-BR" sz="1500"/>
              <a:t>Quando o gafanhoto é ainda um tipo de lagarta, corta folhas e frutos, comendo uma parte e deixando a outra.</a:t>
            </a:r>
          </a:p>
          <a:p>
            <a:r>
              <a:rPr lang="pt-BR" sz="1500"/>
              <a:t> </a:t>
            </a:r>
            <a:r>
              <a:rPr lang="pt-BR" sz="1500" b="1"/>
              <a:t>2º) Migrador: </a:t>
            </a:r>
            <a:r>
              <a:rPr lang="pt-BR" sz="1500"/>
              <a:t>Quando o inseto, já mais evoluído, quebra os galhos da vegetação e passa de uma plantação para outra, comendo uma parte do que o cortador deixou.</a:t>
            </a:r>
          </a:p>
          <a:p>
            <a:r>
              <a:rPr lang="pt-BR" sz="1500"/>
              <a:t> </a:t>
            </a:r>
            <a:r>
              <a:rPr lang="pt-BR" sz="1500" b="1"/>
              <a:t>3º) Devorador: </a:t>
            </a:r>
            <a:r>
              <a:rPr lang="pt-BR" sz="1500"/>
              <a:t>É a fase do gafanhoto adulto, que se alimenta vorazmente para procriar.</a:t>
            </a:r>
          </a:p>
          <a:p>
            <a:r>
              <a:rPr lang="pt-BR" sz="1500" b="1"/>
              <a:t>4º) Destruidor: </a:t>
            </a:r>
            <a:r>
              <a:rPr lang="pt-BR" sz="1500"/>
              <a:t>Como um pulgão sai dos ovos do devorador eles corroem  tronco e sugam a seiva da planta, destruindo-a. </a:t>
            </a:r>
          </a:p>
          <a:p>
            <a:r>
              <a:rPr lang="pt-BR" sz="1500"/>
              <a:t>O profeta Joel viu o ataque daquela planta e inspirado pelo Senhor. Indagou todos pelo fato acontecido. ”Ouvi isso, vós, anciãos, e escutai todos os moradores da terra: Aconteceu isto em vossos dias: Ou também nos dias de vossos pais? Fazei sobre isto uma narração a vossos filhos, e os filhos deste, à outra geração", JI 1.1-3. O profeta, portanto, alertou o povo acerca do juízo de Deus por causa do pecado, o que apontava para a necessidade do verdadeiro arrependimento (JI 2.12-13).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10EC40B-6FD4-4622-BA65-9855A200F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16" t="133" r="25760" b="-133"/>
          <a:stretch/>
        </p:blipFill>
        <p:spPr>
          <a:xfrm>
            <a:off x="128018" y="2415339"/>
            <a:ext cx="3489159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20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pt-BR" sz="4000">
                <a:solidFill>
                  <a:srgbClr val="FFFFFF"/>
                </a:solidFill>
              </a:rPr>
              <a:t>2. A MENSAGEM DE JOEL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6085857"/>
          </a:xfrm>
        </p:spPr>
        <p:txBody>
          <a:bodyPr anchor="ctr">
            <a:normAutofit/>
          </a:bodyPr>
          <a:lstStyle/>
          <a:p>
            <a:r>
              <a:rPr lang="pt-BR" sz="1600"/>
              <a:t>Joel descreveu a praga dos a praga dos gafanhotos como um exército humano que avança, deixando a terra devastada (JI 1.4-12; 2.2-10). Ele sabia que aquela praga era um exército liderado por Deus (JI 2.11), que manifestou Seu juízo contra um povo pecaminoso (JI 1.15; 2.1,11). O profeta Joel, diante desse entendimento, insistiu para que o povo se arrependesse: </a:t>
            </a:r>
            <a:r>
              <a:rPr lang="pt-BR" sz="1600" b="1"/>
              <a:t>"Santificai um jejum, apregoai um dia de proibição, congregai os anciãos e todos os morado- res desta terra, na Casa do Senhor, vosso Deus, e clamai ao Senhor", </a:t>
            </a:r>
            <a:r>
              <a:rPr lang="pt-BR" sz="1600"/>
              <a:t>JI 1.14.</a:t>
            </a:r>
          </a:p>
          <a:p>
            <a:r>
              <a:rPr lang="pt-BR" sz="1600"/>
              <a:t> Não há dúvida de que o ministério de Joel foi bem sucedido, pois que o perdão de Deus indica que o povo se arrependeu de coração (JI 2.18-27). "E aquele que é do Norte [os gafanhotos] farei partir para longe de vós (...). E restituir-vos-ei os anos que foram consumidos pelo gafanhoto", JI 2.20,25. Assim o Senhor usou o profeta para transmitir suas promessas ao povo que havia se convertido de seus maus caminhos.</a:t>
            </a:r>
          </a:p>
          <a:p>
            <a:r>
              <a:rPr lang="pt-BR" sz="1600"/>
              <a:t> O sermão de Joel, contudo, não se encerra ai, </a:t>
            </a:r>
            <a:r>
              <a:rPr lang="pt-BR" sz="1600" b="1"/>
              <a:t>pois ele ainda profetizaria sobre os juízos terríveis que viriam sobre as nações inimigas</a:t>
            </a:r>
            <a:r>
              <a:rPr lang="pt-BR" sz="1600"/>
              <a:t>, que não reconheciam a sabedoria divina nem tampouco seguiam padrões éticos. Joel, então, profetizou que Deus enviaria seu Espírito sobre toda a carne: as nações gentias seriam julgadas e castigadas, mas o povo de Israel seria livre de Sua ira (JI 2.28-32). Assim, Judá e Jerusalém experimentariam grande prosperidade, além de serem abençoadas eternamente com a presença divina (JI 3.1-21). </a:t>
            </a:r>
          </a:p>
          <a:p>
            <a:r>
              <a:rPr lang="pt-BR" sz="1600"/>
              <a:t>Os quatro ataques dos gafanhotos também simbolizavam os quatro impérios que trariam grande sofrimento a Israel Assíria, Babilônia, Grécia e Roma.</a:t>
            </a:r>
            <a:endParaRPr lang="pt-BR" sz="16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F8449BA-E4B6-497B-8FBD-79DB6BA52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070" y="4345873"/>
            <a:ext cx="19716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1682</Words>
  <Application>Microsoft Office PowerPoint</Application>
  <PresentationFormat>Widescreen</PresentationFormat>
  <Paragraphs>43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Franklin Gothic Book</vt:lpstr>
      <vt:lpstr>Tema do Office</vt:lpstr>
      <vt:lpstr>Office Theme</vt:lpstr>
      <vt:lpstr>Lição 3 Joel, o profeta  do arrependimento</vt:lpstr>
      <vt:lpstr>Objetivo da lição </vt:lpstr>
      <vt:lpstr>Apresentação do PowerPoint</vt:lpstr>
      <vt:lpstr>Introdução</vt:lpstr>
      <vt:lpstr>Atividade em grupo</vt:lpstr>
      <vt:lpstr>SUBSIDIO PARA O PROFESSOR</vt:lpstr>
      <vt:lpstr>Apresentação do PowerPoint</vt:lpstr>
      <vt:lpstr>1. A INVASÃO DOS GAFANHOTOS </vt:lpstr>
      <vt:lpstr>2. A MENSAGEM DE JOEL </vt:lpstr>
      <vt:lpstr>3. A MENSAGEM DE JOEL PARA HOJE </vt:lpstr>
      <vt:lpstr>Conclusão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 A luz que brilha nas trevas</dc:title>
  <dc:creator>Julio César Pereira</dc:creator>
  <cp:lastModifiedBy>Julio César Pereira</cp:lastModifiedBy>
  <cp:revision>30</cp:revision>
  <dcterms:created xsi:type="dcterms:W3CDTF">2021-01-30T14:50:10Z</dcterms:created>
  <dcterms:modified xsi:type="dcterms:W3CDTF">2021-04-16T18:24:38Z</dcterms:modified>
</cp:coreProperties>
</file>